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5" r:id="rId2"/>
  </p:sldMasterIdLst>
  <p:notesMasterIdLst>
    <p:notesMasterId r:id="rId110"/>
  </p:notesMasterIdLst>
  <p:handoutMasterIdLst>
    <p:handoutMasterId r:id="rId111"/>
  </p:handout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6" r:id="rId37"/>
    <p:sldId id="2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6" r:id="rId67"/>
    <p:sldId id="327" r:id="rId68"/>
    <p:sldId id="325" r:id="rId69"/>
    <p:sldId id="328" r:id="rId70"/>
    <p:sldId id="329" r:id="rId71"/>
    <p:sldId id="330" r:id="rId72"/>
    <p:sldId id="331" r:id="rId73"/>
    <p:sldId id="332" r:id="rId74"/>
    <p:sldId id="333" r:id="rId75"/>
    <p:sldId id="335" r:id="rId76"/>
    <p:sldId id="334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59" r:id="rId86"/>
    <p:sldId id="360" r:id="rId87"/>
    <p:sldId id="361" r:id="rId88"/>
    <p:sldId id="344" r:id="rId89"/>
    <p:sldId id="345" r:id="rId90"/>
    <p:sldId id="356" r:id="rId91"/>
    <p:sldId id="346" r:id="rId92"/>
    <p:sldId id="349" r:id="rId93"/>
    <p:sldId id="347" r:id="rId94"/>
    <p:sldId id="348" r:id="rId95"/>
    <p:sldId id="350" r:id="rId96"/>
    <p:sldId id="353" r:id="rId97"/>
    <p:sldId id="352" r:id="rId98"/>
    <p:sldId id="357" r:id="rId99"/>
    <p:sldId id="362" r:id="rId100"/>
    <p:sldId id="367" r:id="rId101"/>
    <p:sldId id="354" r:id="rId102"/>
    <p:sldId id="355" r:id="rId103"/>
    <p:sldId id="363" r:id="rId104"/>
    <p:sldId id="358" r:id="rId105"/>
    <p:sldId id="364" r:id="rId106"/>
    <p:sldId id="366" r:id="rId107"/>
    <p:sldId id="365" r:id="rId108"/>
    <p:sldId id="258" r:id="rId1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85986" autoAdjust="0"/>
  </p:normalViewPr>
  <p:slideViewPr>
    <p:cSldViewPr snapToGrid="0" snapToObjects="1" showGuides="1">
      <p:cViewPr varScale="1">
        <p:scale>
          <a:sx n="49" d="100"/>
          <a:sy n="49" d="100"/>
        </p:scale>
        <p:origin x="972" y="30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615EF-D7AC-4927-8B87-70031DD23F76}">
      <dsp:nvSpPr>
        <dsp:cNvPr id="0" name=""/>
        <dsp:cNvSpPr/>
      </dsp:nvSpPr>
      <dsp:spPr>
        <a:xfrm>
          <a:off x="557655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Where</a:t>
          </a:r>
          <a:endParaRPr lang="nb-NO" sz="1200" kern="1200" dirty="0"/>
        </a:p>
      </dsp:txBody>
      <dsp:txXfrm>
        <a:off x="724921" y="789341"/>
        <a:ext cx="878143" cy="697287"/>
      </dsp:txXfrm>
    </dsp:sp>
    <dsp:sp modelId="{8E7A3A97-EF12-4A9F-A7B6-97E6978AC74E}">
      <dsp:nvSpPr>
        <dsp:cNvPr id="0" name=""/>
        <dsp:cNvSpPr/>
      </dsp:nvSpPr>
      <dsp:spPr>
        <a:xfrm>
          <a:off x="104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Restrict</a:t>
          </a:r>
        </a:p>
      </dsp:txBody>
      <dsp:txXfrm>
        <a:off x="102168" y="612629"/>
        <a:ext cx="492811" cy="492811"/>
      </dsp:txXfrm>
    </dsp:sp>
    <dsp:sp modelId="{0578384F-C45F-49C5-8FB4-4D13509083F3}">
      <dsp:nvSpPr>
        <dsp:cNvPr id="0" name=""/>
        <dsp:cNvSpPr/>
      </dsp:nvSpPr>
      <dsp:spPr>
        <a:xfrm>
          <a:off x="2300003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  <a:endParaRPr lang="nb-NO" sz="1200" kern="1200" dirty="0"/>
        </a:p>
      </dsp:txBody>
      <dsp:txXfrm>
        <a:off x="2467268" y="789341"/>
        <a:ext cx="878143" cy="697287"/>
      </dsp:txXfrm>
    </dsp:sp>
    <dsp:sp modelId="{A5A1B32C-3C03-4E47-8AE7-7B839D5932B8}">
      <dsp:nvSpPr>
        <dsp:cNvPr id="0" name=""/>
        <dsp:cNvSpPr/>
      </dsp:nvSpPr>
      <dsp:spPr>
        <a:xfrm>
          <a:off x="2300003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Many</a:t>
          </a:r>
          <a:endParaRPr lang="nb-NO" sz="1200" kern="1200" dirty="0"/>
        </a:p>
      </dsp:txBody>
      <dsp:txXfrm>
        <a:off x="2467268" y="1486628"/>
        <a:ext cx="878143" cy="697287"/>
      </dsp:txXfrm>
    </dsp:sp>
    <dsp:sp modelId="{CFCB1987-CCF3-4C6A-88B9-C036EA29C773}">
      <dsp:nvSpPr>
        <dsp:cNvPr id="0" name=""/>
        <dsp:cNvSpPr/>
      </dsp:nvSpPr>
      <dsp:spPr>
        <a:xfrm>
          <a:off x="1742452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Project</a:t>
          </a:r>
          <a:endParaRPr lang="nb-NO" sz="1100" kern="1200" dirty="0"/>
        </a:p>
      </dsp:txBody>
      <dsp:txXfrm>
        <a:off x="1844516" y="612629"/>
        <a:ext cx="492811" cy="492811"/>
      </dsp:txXfrm>
    </dsp:sp>
    <dsp:sp modelId="{7F8C749D-EA59-487A-AF02-735F385780FF}">
      <dsp:nvSpPr>
        <dsp:cNvPr id="0" name=""/>
        <dsp:cNvSpPr/>
      </dsp:nvSpPr>
      <dsp:spPr>
        <a:xfrm>
          <a:off x="4042351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Distinct</a:t>
          </a:r>
          <a:endParaRPr lang="nb-NO" sz="1200" kern="1200" dirty="0"/>
        </a:p>
      </dsp:txBody>
      <dsp:txXfrm>
        <a:off x="4209616" y="789341"/>
        <a:ext cx="878143" cy="697287"/>
      </dsp:txXfrm>
    </dsp:sp>
    <dsp:sp modelId="{BB8EF1DD-7072-4445-96A5-0835C76209BF}">
      <dsp:nvSpPr>
        <dsp:cNvPr id="0" name=""/>
        <dsp:cNvSpPr/>
      </dsp:nvSpPr>
      <dsp:spPr>
        <a:xfrm>
          <a:off x="4042351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Union</a:t>
          </a:r>
          <a:endParaRPr lang="nb-NO" sz="1200" kern="1200" dirty="0"/>
        </a:p>
      </dsp:txBody>
      <dsp:txXfrm>
        <a:off x="4209616" y="1486628"/>
        <a:ext cx="878143" cy="697287"/>
      </dsp:txXfrm>
    </dsp:sp>
    <dsp:sp modelId="{198C39CC-82FA-4263-A5F4-53DEA70B2A82}">
      <dsp:nvSpPr>
        <dsp:cNvPr id="0" name=""/>
        <dsp:cNvSpPr/>
      </dsp:nvSpPr>
      <dsp:spPr>
        <a:xfrm>
          <a:off x="4042351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Intersect</a:t>
          </a:r>
          <a:endParaRPr lang="nb-NO" sz="1200" kern="1200" dirty="0"/>
        </a:p>
      </dsp:txBody>
      <dsp:txXfrm>
        <a:off x="4209616" y="2183916"/>
        <a:ext cx="878143" cy="697287"/>
      </dsp:txXfrm>
    </dsp:sp>
    <dsp:sp modelId="{A2387A2B-3FF5-40E8-9C77-2497887530FE}">
      <dsp:nvSpPr>
        <dsp:cNvPr id="0" name=""/>
        <dsp:cNvSpPr/>
      </dsp:nvSpPr>
      <dsp:spPr>
        <a:xfrm>
          <a:off x="4042351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Except</a:t>
          </a:r>
          <a:endParaRPr lang="nb-NO" sz="1200" kern="1200" dirty="0"/>
        </a:p>
      </dsp:txBody>
      <dsp:txXfrm>
        <a:off x="4209616" y="2881204"/>
        <a:ext cx="878143" cy="697287"/>
      </dsp:txXfrm>
    </dsp:sp>
    <dsp:sp modelId="{6BA0CD86-C683-4EFD-B808-9AA9611F8FF1}">
      <dsp:nvSpPr>
        <dsp:cNvPr id="0" name=""/>
        <dsp:cNvSpPr/>
      </dsp:nvSpPr>
      <dsp:spPr>
        <a:xfrm>
          <a:off x="3484800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Sets</a:t>
          </a:r>
          <a:endParaRPr lang="nb-NO" sz="1100" kern="1200" dirty="0"/>
        </a:p>
      </dsp:txBody>
      <dsp:txXfrm>
        <a:off x="3586864" y="612629"/>
        <a:ext cx="492811" cy="492811"/>
      </dsp:txXfrm>
    </dsp:sp>
    <dsp:sp modelId="{16C5DF77-9EBA-4366-B1AE-54ADB9DCD7AE}">
      <dsp:nvSpPr>
        <dsp:cNvPr id="0" name=""/>
        <dsp:cNvSpPr/>
      </dsp:nvSpPr>
      <dsp:spPr>
        <a:xfrm>
          <a:off x="5784699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Count</a:t>
          </a:r>
          <a:endParaRPr lang="nb-NO" sz="1200" kern="1200" dirty="0"/>
        </a:p>
      </dsp:txBody>
      <dsp:txXfrm>
        <a:off x="5951964" y="789341"/>
        <a:ext cx="878143" cy="697287"/>
      </dsp:txXfrm>
    </dsp:sp>
    <dsp:sp modelId="{D3095F85-3417-42B3-9021-BEF86B1D3C36}">
      <dsp:nvSpPr>
        <dsp:cNvPr id="0" name=""/>
        <dsp:cNvSpPr/>
      </dsp:nvSpPr>
      <dsp:spPr>
        <a:xfrm>
          <a:off x="5784699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Sum</a:t>
          </a:r>
          <a:endParaRPr lang="nb-NO" sz="1200" kern="1200" dirty="0"/>
        </a:p>
      </dsp:txBody>
      <dsp:txXfrm>
        <a:off x="5951964" y="1486628"/>
        <a:ext cx="878143" cy="697287"/>
      </dsp:txXfrm>
    </dsp:sp>
    <dsp:sp modelId="{2644AD89-1E03-4540-9812-135ABD316EFB}">
      <dsp:nvSpPr>
        <dsp:cNvPr id="0" name=""/>
        <dsp:cNvSpPr/>
      </dsp:nvSpPr>
      <dsp:spPr>
        <a:xfrm>
          <a:off x="5784699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Min</a:t>
          </a:r>
          <a:endParaRPr lang="nb-NO" sz="1200" kern="1200" dirty="0"/>
        </a:p>
      </dsp:txBody>
      <dsp:txXfrm>
        <a:off x="5951964" y="2183916"/>
        <a:ext cx="878143" cy="697287"/>
      </dsp:txXfrm>
    </dsp:sp>
    <dsp:sp modelId="{1F4BD268-737B-45AA-8326-E31BD1914749}">
      <dsp:nvSpPr>
        <dsp:cNvPr id="0" name=""/>
        <dsp:cNvSpPr/>
      </dsp:nvSpPr>
      <dsp:spPr>
        <a:xfrm>
          <a:off x="5784699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Max</a:t>
          </a:r>
          <a:endParaRPr lang="nb-NO" sz="1200" kern="1200" dirty="0"/>
        </a:p>
      </dsp:txBody>
      <dsp:txXfrm>
        <a:off x="5951964" y="2881204"/>
        <a:ext cx="878143" cy="697287"/>
      </dsp:txXfrm>
    </dsp:sp>
    <dsp:sp modelId="{672150A3-2952-4B89-A4E5-E8083495F5AF}">
      <dsp:nvSpPr>
        <dsp:cNvPr id="0" name=""/>
        <dsp:cNvSpPr/>
      </dsp:nvSpPr>
      <dsp:spPr>
        <a:xfrm>
          <a:off x="5784699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Average</a:t>
          </a:r>
          <a:endParaRPr lang="nb-NO" sz="1200" kern="1200" dirty="0"/>
        </a:p>
      </dsp:txBody>
      <dsp:txXfrm>
        <a:off x="5951964" y="3578491"/>
        <a:ext cx="878143" cy="697287"/>
      </dsp:txXfrm>
    </dsp:sp>
    <dsp:sp modelId="{C66058A2-36C8-46E5-9418-D3AA33B64C68}">
      <dsp:nvSpPr>
        <dsp:cNvPr id="0" name=""/>
        <dsp:cNvSpPr/>
      </dsp:nvSpPr>
      <dsp:spPr>
        <a:xfrm>
          <a:off x="5227147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Aggr.</a:t>
          </a:r>
        </a:p>
      </dsp:txBody>
      <dsp:txXfrm>
        <a:off x="5329211" y="612629"/>
        <a:ext cx="492811" cy="492811"/>
      </dsp:txXfrm>
    </dsp:sp>
    <dsp:sp modelId="{C3CFD48C-9D42-4FE7-8F01-6553035A2110}">
      <dsp:nvSpPr>
        <dsp:cNvPr id="0" name=""/>
        <dsp:cNvSpPr/>
      </dsp:nvSpPr>
      <dsp:spPr>
        <a:xfrm>
          <a:off x="7527046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  <a:endParaRPr lang="nb-NO" sz="1200" kern="1200" dirty="0"/>
        </a:p>
      </dsp:txBody>
      <dsp:txXfrm>
        <a:off x="7694312" y="789341"/>
        <a:ext cx="878143" cy="697287"/>
      </dsp:txXfrm>
    </dsp:sp>
    <dsp:sp modelId="{5802897B-56EE-4984-8D39-5AA05A7B0E4E}">
      <dsp:nvSpPr>
        <dsp:cNvPr id="0" name=""/>
        <dsp:cNvSpPr/>
      </dsp:nvSpPr>
      <dsp:spPr>
        <a:xfrm>
          <a:off x="7527046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  <a:endParaRPr lang="nb-NO" sz="1200" kern="1200" dirty="0"/>
        </a:p>
      </dsp:txBody>
      <dsp:txXfrm>
        <a:off x="7694312" y="1486628"/>
        <a:ext cx="878143" cy="697287"/>
      </dsp:txXfrm>
    </dsp:sp>
    <dsp:sp modelId="{EC550F48-481E-497F-BD5E-299A43E7D4BD}">
      <dsp:nvSpPr>
        <dsp:cNvPr id="0" name=""/>
        <dsp:cNvSpPr/>
      </dsp:nvSpPr>
      <dsp:spPr>
        <a:xfrm>
          <a:off x="7527046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  <a:endParaRPr lang="nb-NO" sz="1200" kern="1200" dirty="0"/>
        </a:p>
      </dsp:txBody>
      <dsp:txXfrm>
        <a:off x="7694312" y="2183916"/>
        <a:ext cx="878143" cy="697287"/>
      </dsp:txXfrm>
    </dsp:sp>
    <dsp:sp modelId="{85918AD6-F329-426B-B21B-86E86AEA1209}">
      <dsp:nvSpPr>
        <dsp:cNvPr id="0" name=""/>
        <dsp:cNvSpPr/>
      </dsp:nvSpPr>
      <dsp:spPr>
        <a:xfrm>
          <a:off x="7527046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</a:p>
      </dsp:txBody>
      <dsp:txXfrm>
        <a:off x="7694312" y="2881204"/>
        <a:ext cx="878143" cy="697287"/>
      </dsp:txXfrm>
    </dsp:sp>
    <dsp:sp modelId="{54560DBF-2963-40C5-B69A-1177AC08EF72}">
      <dsp:nvSpPr>
        <dsp:cNvPr id="0" name=""/>
        <dsp:cNvSpPr/>
      </dsp:nvSpPr>
      <dsp:spPr>
        <a:xfrm>
          <a:off x="7527046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Revert</a:t>
          </a:r>
          <a:endParaRPr lang="nb-NO" sz="1200" kern="1200" dirty="0"/>
        </a:p>
      </dsp:txBody>
      <dsp:txXfrm>
        <a:off x="7694312" y="3578491"/>
        <a:ext cx="878143" cy="697287"/>
      </dsp:txXfrm>
    </dsp:sp>
    <dsp:sp modelId="{6BF401AA-7F53-4CD3-8BC3-9D4E22E62B75}">
      <dsp:nvSpPr>
        <dsp:cNvPr id="0" name=""/>
        <dsp:cNvSpPr/>
      </dsp:nvSpPr>
      <dsp:spPr>
        <a:xfrm>
          <a:off x="6969495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Order</a:t>
          </a:r>
          <a:endParaRPr lang="nb-NO" sz="1100" kern="1200" dirty="0"/>
        </a:p>
      </dsp:txBody>
      <dsp:txXfrm>
        <a:off x="7071559" y="612629"/>
        <a:ext cx="492811" cy="492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smtClean="0"/>
              <a:t>CLR-en </a:t>
            </a:r>
            <a:r>
              <a:rPr lang="nb-NO" baseline="0" dirty="0" smtClean="0"/>
              <a:t>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Nytt av året er at Microsoft har valgt å legge mye av koden sin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</a:t>
            </a:r>
            <a:r>
              <a:rPr lang="nb-NO" baseline="0" dirty="0" smtClean="0"/>
              <a:t> på </a:t>
            </a:r>
            <a:r>
              <a:rPr lang="nb-NO" baseline="0" dirty="0" err="1" smtClean="0"/>
              <a:t>Github</a:t>
            </a:r>
            <a:r>
              <a:rPr lang="nb-NO" baseline="0" dirty="0" smtClean="0"/>
              <a:t>. Ett av disse prosjektene er </a:t>
            </a:r>
            <a:r>
              <a:rPr lang="nb-NO" baseline="0" dirty="0" err="1" smtClean="0"/>
              <a:t>CoreCLR</a:t>
            </a:r>
            <a:r>
              <a:rPr lang="nb-NO" baseline="0" dirty="0" smtClean="0"/>
              <a:t>, som er CLR-en til </a:t>
            </a:r>
            <a:r>
              <a:rPr lang="nb-NO" baseline="0" dirty="0" err="1" smtClean="0"/>
              <a:t>Core</a:t>
            </a:r>
            <a:r>
              <a:rPr lang="nb-NO" baseline="0" dirty="0" smtClean="0"/>
              <a:t>-versjonen av .NET. Denne CLR-en jobber de med å lage støtte for på Mac, Linux og FreeBSD. Dette vil blant annet bety at vi kan utvikle Console og Webapplikasjoner i .NET som vil kunne kjøre på disse andre operativsystemene. Vi er altså ikke lenger låst til Windows.</a:t>
            </a:r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89895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string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ABBD8-AE4C-A54D-9051-4951614493A5}" type="datetimeFigureOut">
              <a:rPr lang="en-US">
                <a:latin typeface="Segoe WP SemiLight"/>
              </a:rPr>
              <a:pPr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E9CAE-6388-714E-9511-EF9B91AE6EDA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29592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762D4-5379-274C-B2AE-678295615564}" type="datetimeFigureOut">
              <a:rPr lang="en-US">
                <a:latin typeface="Segoe WP SemiLight"/>
              </a:rPr>
              <a:pPr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B5E0D-72E8-A340-8BEC-B368EC4BD3B0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55413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CF106-E69C-DF40-939E-66D0691CD334}" type="datetimeFigureOut">
              <a:rPr lang="en-US">
                <a:latin typeface="Segoe WP SemiLight"/>
              </a:rPr>
              <a:pPr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075A5-4C1A-A444-B56C-9D0598EEAE25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225495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C481F-EE77-4F43-A12D-C094B660F778}" type="datetimeFigureOut">
              <a:rPr lang="en-US">
                <a:latin typeface="Segoe WP SemiLight"/>
              </a:rPr>
              <a:pPr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F955D-7218-894E-9650-ED78005E0B9F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7965625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45BE9-2C77-D049-9D3B-AA4A1E1A8F92}" type="datetimeFigureOut">
              <a:rPr lang="en-US">
                <a:latin typeface="Segoe WP SemiLight"/>
              </a:rPr>
              <a:pPr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8FA4DF-E316-BE4B-B330-72427AB68EC6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7986249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CABB3-8827-7643-B5C6-3AA65030F05B}" type="datetimeFigureOut">
              <a:rPr lang="en-US">
                <a:latin typeface="Segoe WP SemiLight"/>
              </a:rPr>
              <a:pPr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D7D361-ECBE-F44D-A5BE-CC96CE71FE9E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0134900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9676B-614B-C342-B3DA-A49368640350}" type="datetimeFigureOut">
              <a:rPr lang="en-US">
                <a:latin typeface="Segoe WP SemiLight"/>
              </a:rPr>
              <a:pPr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C3F6C-89C2-354C-A8FA-D7DC05854126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496770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9F7F3-9EAB-FF48-A6D9-B2BC339706CC}" type="datetimeFigureOut">
              <a:rPr lang="en-US">
                <a:latin typeface="Segoe WP SemiLight"/>
              </a:rPr>
              <a:pPr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F56E1-809F-B64F-9400-4CEC8511B83B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971403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F720BB-CC3B-0E45-A17A-C04310AA1341}" type="datetimeFigureOut">
              <a:rPr lang="en-US">
                <a:latin typeface="Segoe WP SemiLight"/>
              </a:rPr>
              <a:pPr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E9359-4AA6-5643-99EC-A37D2F6B316F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74265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624377-24A3-E748-85B7-C014C09962F3}" type="datetimeFigureOut">
              <a:rPr lang="en-US">
                <a:latin typeface="Segoe WP SemiLight"/>
              </a:rPr>
              <a:pPr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672B0-7AE6-984F-AF93-3FF9D042FCE3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48869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86262-43C4-9D4E-8862-8D6677D9E956}" type="datetimeFigureOut">
              <a:rPr lang="en-US">
                <a:latin typeface="Segoe WP SemiLight"/>
              </a:rPr>
              <a:pPr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7CE853-FB3B-4342-B7FB-44E2BB0A4167}" type="slidenum">
              <a:rPr lang="en-US">
                <a:latin typeface="Segoe WP SemiLight"/>
              </a:rPr>
              <a:pPr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129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fld id="{B4CEDAA0-3E41-CA41-81E2-B87998581C3B}" type="datetimeFigureOut">
              <a:rPr lang="en-US">
                <a:latin typeface="Segoe WP SemiLight"/>
              </a:rPr>
              <a:pPr defTabSz="914400">
                <a:defRPr/>
              </a:pPr>
              <a:t>6/29/2015</a:t>
            </a:fld>
            <a:endParaRPr lang="en-US">
              <a:latin typeface="Segoe WP Semi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latin typeface="Segoe WP Semi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fld id="{76D962D9-71FD-3B47-B36E-75B8635737C0}" type="slidenum">
              <a:rPr lang="en-US">
                <a:latin typeface="Segoe WP SemiLight"/>
              </a:rPr>
              <a:pPr defTabSz="914400">
                <a:defRPr/>
              </a:pPr>
              <a:t>‹#›</a:t>
            </a:fld>
            <a:endParaRPr lang="en-US">
              <a:latin typeface="Segoe WP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02583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WP Light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</a:t>
            </a:r>
            <a:r>
              <a:rPr lang="en-US" dirty="0" smtClean="0"/>
              <a:t>MVC, 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</a:t>
            </a:r>
            <a:r>
              <a:rPr lang="en-US" dirty="0" smtClean="0"/>
              <a:t>2012</a:t>
            </a:r>
            <a:r>
              <a:rPr lang="en-US" dirty="0"/>
              <a:t>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Smeby &amp; Lars Skjelbek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05/08/15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Bilder_Detaljer\Bekk dag-1-024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WP7</a:t>
            </a:r>
          </a:p>
        </p:txBody>
      </p:sp>
    </p:spTree>
    <p:extLst>
      <p:ext uri="{BB962C8B-B14F-4D97-AF65-F5344CB8AC3E}">
        <p14:creationId xmlns:p14="http://schemas.microsoft.com/office/powerpoint/2010/main" val="31985243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3-195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0" y="-7552"/>
            <a:ext cx="9144000" cy="686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9106400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845744" cy="307777"/>
          </a:xfrm>
        </p:spPr>
        <p:txBody>
          <a:bodyPr/>
          <a:lstStyle/>
          <a:p>
            <a:r>
              <a:rPr lang="nb-NO" dirty="0" smtClean="0"/>
              <a:t>REST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RestSharp</a:t>
            </a:r>
            <a:r>
              <a:rPr lang="nb-NO" dirty="0" smtClean="0"/>
              <a:t> er et Open Source bibliotek som gjør det enkelt å konsumere REST tjenester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203200" y="2432546"/>
            <a:ext cx="902208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PersonsRestClient</a:t>
            </a:r>
            <a:endParaRPr lang="nb-NO" sz="1400" dirty="0">
              <a:solidFill>
                <a:prstClr val="black"/>
              </a:solidFill>
              <a:latin typeface="Consolas"/>
            </a:endParaRP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void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GetPersons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&gt;&gt;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callback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           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client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RestClient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(</a:t>
            </a:r>
            <a:br>
              <a:rPr lang="nb-NO" sz="1400" dirty="0" smtClean="0">
                <a:solidFill>
                  <a:prstClr val="black"/>
                </a:solidFill>
                <a:latin typeface="Consolas"/>
              </a:rPr>
            </a:b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			</a:t>
            </a:r>
            <a:r>
              <a:rPr lang="nb-NO" sz="14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https://raw.github.com/bekkopen/dotnetkurs/master/PersonPhoneApp/"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client.AddHandler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 err="1">
                <a:solidFill>
                  <a:srgbClr val="823125"/>
                </a:solidFill>
                <a:latin typeface="Consolas"/>
              </a:rPr>
              <a:t>text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/</a:t>
            </a:r>
            <a:r>
              <a:rPr lang="nb-NO" sz="1400" dirty="0" err="1">
                <a:solidFill>
                  <a:srgbClr val="823125"/>
                </a:solidFill>
                <a:latin typeface="Consolas"/>
              </a:rPr>
              <a:t>plain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JsonDeserializer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());</a:t>
            </a:r>
          </a:p>
          <a:p>
            <a:endParaRPr lang="nb-NO" sz="1400" dirty="0">
              <a:solidFill>
                <a:prstClr val="black"/>
              </a:solidFill>
              <a:latin typeface="Consolas"/>
            </a:endParaRP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request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RestRequest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 err="1">
                <a:solidFill>
                  <a:srgbClr val="823125"/>
                </a:solidFill>
                <a:latin typeface="Consolas"/>
              </a:rPr>
              <a:t>Persons.json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400" dirty="0" err="1" smtClean="0">
                <a:solidFill>
                  <a:srgbClr val="2B91AF"/>
                </a:solidFill>
                <a:latin typeface="Consolas"/>
              </a:rPr>
              <a:t>Method</a:t>
            </a:r>
            <a:r>
              <a:rPr lang="nb-NO" sz="1400" dirty="0" err="1" smtClean="0">
                <a:solidFill>
                  <a:prstClr val="black"/>
                </a:solidFill>
                <a:latin typeface="Consolas"/>
              </a:rPr>
              <a:t>.GET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400" dirty="0" smtClean="0">
                <a:solidFill>
                  <a:prstClr val="black"/>
                </a:solidFill>
                <a:latin typeface="Consolas"/>
              </a:rPr>
            </a:b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 smtClean="0">
                <a:solidFill>
                  <a:prstClr val="black"/>
                </a:solidFill>
                <a:latin typeface="Consolas"/>
              </a:rPr>
              <a:t>request.RequestFormat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400" dirty="0" err="1" smtClean="0">
                <a:solidFill>
                  <a:srgbClr val="2B91AF"/>
                </a:solidFill>
                <a:latin typeface="Consolas"/>
              </a:rPr>
              <a:t>DataFormat</a:t>
            </a:r>
            <a:r>
              <a:rPr lang="nb-NO" sz="1400" dirty="0" err="1" smtClean="0">
                <a:solidFill>
                  <a:prstClr val="black"/>
                </a:solidFill>
                <a:latin typeface="Consolas"/>
              </a:rPr>
              <a:t>.Json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;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                        </a:t>
            </a:r>
          </a:p>
          <a:p>
            <a:endParaRPr lang="nb-NO" sz="1400" dirty="0">
              <a:solidFill>
                <a:prstClr val="black"/>
              </a:solidFill>
              <a:latin typeface="Consolas"/>
            </a:endParaRP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client.ExecuteAsync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&gt;&gt;(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request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response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=&gt; </a:t>
            </a:r>
            <a:r>
              <a:rPr lang="nb-NO" sz="1400" dirty="0" err="1" smtClean="0">
                <a:solidFill>
                  <a:prstClr val="black"/>
                </a:solidFill>
                <a:latin typeface="Consolas"/>
              </a:rPr>
              <a:t>callback</a:t>
            </a:r>
            <a:r>
              <a:rPr lang="nb-NO" sz="14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 smtClean="0">
                <a:solidFill>
                  <a:prstClr val="black"/>
                </a:solidFill>
                <a:latin typeface="Consolas"/>
              </a:rPr>
              <a:t>response.Data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02240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69423" cy="307777"/>
          </a:xfrm>
        </p:spPr>
        <p:txBody>
          <a:bodyPr/>
          <a:lstStyle/>
          <a:p>
            <a:r>
              <a:rPr lang="nb-NO" dirty="0" smtClean="0"/>
              <a:t>Navigasjon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Windows Phone 7 bruker konseptet Sider, som kan adresseres som en URL.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Gir konsistent navigasjon på tvers av applikasjoner.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Operativsystemet holder orden på historikk, og alle telefoner har dedikert tilbake knapp.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330129" y="3085465"/>
            <a:ext cx="85547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SelectedPerson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sz="1400" dirty="0">
              <a:solidFill>
                <a:prstClr val="black"/>
              </a:solidFill>
              <a:latin typeface="Consolas"/>
            </a:endParaRPr>
          </a:p>
          <a:p>
            <a:r>
              <a:rPr lang="en-US" sz="1400" dirty="0">
                <a:solidFill>
                  <a:srgbClr val="4F76AC"/>
                </a:solidFill>
                <a:latin typeface="Consolas"/>
              </a:rPr>
              <a:t>private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personList_SelectionChanged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1400" dirty="0" err="1">
                <a:solidFill>
                  <a:srgbClr val="2B91AF"/>
                </a:solidFill>
                <a:latin typeface="Consolas"/>
              </a:rPr>
              <a:t>SelectionChangedEventArgs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personList.SelectedItem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as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(person !=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SelectedPerson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= person;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uri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>
                <a:solidFill>
                  <a:srgbClr val="2B91AF"/>
                </a:solidFill>
                <a:latin typeface="Consolas"/>
              </a:rPr>
              <a:t>Uri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"/</a:t>
            </a:r>
            <a:r>
              <a:rPr lang="nb-NO" sz="1400" dirty="0" err="1">
                <a:solidFill>
                  <a:srgbClr val="823125"/>
                </a:solidFill>
                <a:latin typeface="Consolas"/>
              </a:rPr>
              <a:t>Details.xaml</a:t>
            </a:r>
            <a:r>
              <a:rPr lang="nb-NO" sz="14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UriKind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.Relative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NavigationService.Navigate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uri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78220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69423" cy="307777"/>
          </a:xfrm>
        </p:spPr>
        <p:txBody>
          <a:bodyPr/>
          <a:lstStyle/>
          <a:p>
            <a:r>
              <a:rPr lang="nb-NO" dirty="0" smtClean="0"/>
              <a:t>Navigasjon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Man kan overskrive metodene </a:t>
            </a:r>
            <a:r>
              <a:rPr lang="nb-NO" dirty="0" err="1" smtClean="0"/>
              <a:t>OnNavigatedTo</a:t>
            </a:r>
            <a:r>
              <a:rPr lang="nb-NO" dirty="0" smtClean="0"/>
              <a:t> og </a:t>
            </a:r>
            <a:r>
              <a:rPr lang="nb-NO" dirty="0" err="1" smtClean="0"/>
              <a:t>OnNavigatedFrom</a:t>
            </a:r>
            <a:r>
              <a:rPr lang="nb-NO" dirty="0" smtClean="0"/>
              <a:t> for å kjøre kode når man kommer inn/forlater en side.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518160" y="2274838"/>
            <a:ext cx="7721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76AC"/>
                </a:solidFill>
                <a:latin typeface="Consolas"/>
              </a:rPr>
              <a:t>protected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override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OnNavigatedTo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NavigationEventArgs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base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.OnNavigatedTo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DataContext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dirty="0" err="1">
                <a:solidFill>
                  <a:srgbClr val="2B91AF"/>
                </a:solidFill>
                <a:latin typeface="Consolas"/>
              </a:rPr>
              <a:t>MainPage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.SelectedPerson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6958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:\Bilder_Detaljer\Bekk dag-1-024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WP7</a:t>
            </a:r>
          </a:p>
        </p:txBody>
      </p:sp>
    </p:spTree>
    <p:extLst>
      <p:ext uri="{BB962C8B-B14F-4D97-AF65-F5344CB8AC3E}">
        <p14:creationId xmlns:p14="http://schemas.microsoft.com/office/powerpoint/2010/main" val="33401804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:\Bilder_Detaljer\Bekk dag-1-055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REST &amp; Navigasjon</a:t>
            </a:r>
          </a:p>
        </p:txBody>
      </p:sp>
    </p:spTree>
    <p:extLst>
      <p:ext uri="{BB962C8B-B14F-4D97-AF65-F5344CB8AC3E}">
        <p14:creationId xmlns:p14="http://schemas.microsoft.com/office/powerpoint/2010/main" val="837372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Lars </a:t>
            </a:r>
            <a:r>
              <a:rPr lang="en-US" dirty="0" err="1" smtClean="0"/>
              <a:t>Skjelbek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Jonas Follesø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Abonnere </a:t>
            </a:r>
            <a:r>
              <a:rPr lang="nb-NO" dirty="0" smtClean="0"/>
              <a:t>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Item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item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i BEKK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</a:t>
            </a:r>
            <a:r>
              <a:rPr lang="nb-NO" sz="2000" dirty="0" smtClean="0"/>
              <a:t>5 </a:t>
            </a:r>
            <a:r>
              <a:rPr lang="nb-NO" sz="2000" dirty="0" smtClean="0"/>
              <a:t>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smtClean="0"/>
              <a:t> 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20085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1613" cy="307777"/>
          </a:xfrm>
        </p:spPr>
        <p:txBody>
          <a:bodyPr/>
          <a:lstStyle/>
          <a:p>
            <a:r>
              <a:rPr lang="nb-NO" dirty="0" smtClean="0"/>
              <a:t>Spørreoperatorer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isHans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s)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"Hans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isHans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"Hans"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83428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</a:t>
            </a:r>
            <a:r>
              <a:rPr lang="nb-NO" dirty="0" smtClean="0"/>
              <a:t>og </a:t>
            </a:r>
            <a:r>
              <a:rPr lang="nb-NO" dirty="0" smtClean="0"/>
              <a:t>lambda-uttrykk </a:t>
            </a:r>
            <a:r>
              <a:rPr lang="nb-NO" dirty="0" smtClean="0"/>
              <a:t>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Spørresyntaksen </a:t>
            </a:r>
            <a:r>
              <a:rPr lang="nb-NO" dirty="0" smtClean="0"/>
              <a:t>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-</a:t>
            </a:r>
            <a:r>
              <a:rPr lang="nb-NO" sz="2000" dirty="0">
                <a:solidFill>
                  <a:schemeClr val="bg1"/>
                </a:solidFill>
              </a:rPr>
              <a:t>m</a:t>
            </a:r>
            <a:r>
              <a:rPr lang="nb-NO" sz="2000" dirty="0" smtClean="0">
                <a:solidFill>
                  <a:schemeClr val="bg1"/>
                </a:solidFill>
              </a:rPr>
              <a:t>etoder</a:t>
            </a:r>
            <a:r>
              <a:rPr lang="nb-NO" sz="2000" dirty="0" smtClean="0">
                <a:solidFill>
                  <a:schemeClr val="bg1"/>
                </a:solidFill>
              </a:rPr>
              <a:t/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Entity</a:t>
            </a:r>
            <a:r>
              <a:rPr lang="nb-NO" sz="2000" dirty="0" smtClean="0"/>
              <a:t> Framework &amp; SQL Compact Edition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1026" name="Picture 2" descr="http://www.osloguide.org/wp-content/uploads/Oslo-Metro-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05" y="3161193"/>
            <a:ext cx="4056502" cy="32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74415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01-01-2011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31-06-2011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Enginges</a:t>
            </a:r>
            <a:r>
              <a:rPr lang="nb-NO" sz="2400" dirty="0"/>
              <a:t> 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en ny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IronRuby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Sende data fra Controller til </a:t>
            </a:r>
            <a:r>
              <a:rPr lang="nb-NO" sz="2400" dirty="0" err="1" smtClean="0">
                <a:solidFill>
                  <a:schemeClr val="bg1"/>
                </a:solidFill>
              </a:rPr>
              <a:t>View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15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/>
              <a:t>model</a:t>
            </a:r>
            <a:r>
              <a:rPr lang="nb-NO" sz="2000" dirty="0"/>
              <a:t> 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3" y="1228825"/>
            <a:ext cx="1327581" cy="1568959"/>
          </a:xfrm>
          <a:prstGeom prst="rect">
            <a:avLst/>
          </a:prstGeom>
        </p:spPr>
      </p:pic>
      <p:pic>
        <p:nvPicPr>
          <p:cNvPr id="6" name="Picture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097537" y="1042927"/>
            <a:ext cx="1058063" cy="1565501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3013229"/>
            <a:ext cx="1160339" cy="1271215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2566">
            <a:off x="2169544" y="2842923"/>
            <a:ext cx="868252" cy="1630129"/>
          </a:xfrm>
          <a:prstGeom prst="rect">
            <a:avLst/>
          </a:prstGeom>
        </p:spPr>
      </p:pic>
      <p:pic>
        <p:nvPicPr>
          <p:cNvPr id="9" name="Picture 3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175" y="916448"/>
            <a:ext cx="1452646" cy="1448003"/>
          </a:xfrm>
          <a:prstGeom prst="rect">
            <a:avLst/>
          </a:prstGeom>
        </p:spPr>
      </p:pic>
      <p:pic>
        <p:nvPicPr>
          <p:cNvPr id="10" name="Picture 3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3" y="5209158"/>
            <a:ext cx="902483" cy="902483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10" y="5095744"/>
            <a:ext cx="840276" cy="1015897"/>
          </a:xfrm>
          <a:prstGeom prst="rect">
            <a:avLst/>
          </a:prstGeom>
        </p:spPr>
      </p:pic>
      <p:pic>
        <p:nvPicPr>
          <p:cNvPr id="12" name="Picture 3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4" y="4455342"/>
            <a:ext cx="1965665" cy="1556792"/>
          </a:xfrm>
          <a:prstGeom prst="rect">
            <a:avLst/>
          </a:prstGeom>
        </p:spPr>
      </p:pic>
      <p:pic>
        <p:nvPicPr>
          <p:cNvPr id="13" name="Picture 3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39" y="4738777"/>
            <a:ext cx="1340768" cy="1340768"/>
          </a:xfrm>
          <a:prstGeom prst="rect">
            <a:avLst/>
          </a:prstGeom>
        </p:spPr>
      </p:pic>
      <p:pic>
        <p:nvPicPr>
          <p:cNvPr id="14" name="Picture 3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88" y="5405253"/>
            <a:ext cx="1883298" cy="1412776"/>
          </a:xfrm>
          <a:prstGeom prst="rect">
            <a:avLst/>
          </a:prstGeom>
        </p:spPr>
      </p:pic>
      <p:pic>
        <p:nvPicPr>
          <p:cNvPr id="1026" name="Picture 2" descr="http://www.microsoft.com/global/windowsphone/en-us/publishingimages/homepageCarousel/slider_fanboy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0240" y="1052312"/>
            <a:ext cx="2111972" cy="30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800" y="2559895"/>
            <a:ext cx="2408449" cy="24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907" y="1228825"/>
            <a:ext cx="1251413" cy="10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2011, 44.513 pakker pr. 02.08.2012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.NET objekter mot SQL </a:t>
            </a:r>
            <a:r>
              <a:rPr lang="nb-NO" sz="2000" dirty="0" smtClean="0"/>
              <a:t>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LINQ spørringer mot Objekter framfor SQL setninger som må mappes til objekter </a:t>
            </a:r>
            <a:r>
              <a:rPr lang="nb-NO" sz="2000" dirty="0" smtClean="0"/>
              <a:t>etterpå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Sluppet som Open Source tidligere i sommer!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9721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</a:t>
            </a:r>
            <a:r>
              <a:rPr lang="nb-NO" sz="2000" dirty="0" smtClean="0"/>
              <a:t>Database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«Id» konvensjoner 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INSERT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"Jonas Follesø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db.Entry(person).State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.Modified;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Delete(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59371" cy="307777"/>
          </a:xfrm>
        </p:spPr>
        <p:txBody>
          <a:bodyPr/>
          <a:lstStyle/>
          <a:p>
            <a:r>
              <a:rPr lang="nb-NO" dirty="0" smtClean="0"/>
              <a:t>Enkle REST tjenester og Web API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ASP.NET MVC har god støtte for REST og Web API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Enten via ASP.NET Web API utvidelsene (lastes ned via </a:t>
            </a:r>
            <a:r>
              <a:rPr lang="nb-NO" sz="1800" dirty="0" err="1" smtClean="0"/>
              <a:t>NuGet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Eller enkel innebygget støtte for at en Controller Action kan lese/skrive JSON</a:t>
            </a:r>
            <a:endParaRPr lang="nb-NO" sz="1800" dirty="0"/>
          </a:p>
        </p:txBody>
      </p:sp>
      <p:sp>
        <p:nvSpPr>
          <p:cNvPr id="6" name="Rektangel 5"/>
          <p:cNvSpPr/>
          <p:nvPr/>
        </p:nvSpPr>
        <p:spPr>
          <a:xfrm>
            <a:off x="708994" y="3417560"/>
            <a:ext cx="7715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List()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using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</a:rPr>
              <a:t>PersonContext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())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persons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db.Persons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Json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persons.ToList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JsonRequestBehavior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.AllowGet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            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3111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Bilder_Detaljer\Bekk dag-1-014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6305918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1072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929" y="708025"/>
            <a:ext cx="6137417" cy="571187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414463" y="1755778"/>
            <a:ext cx="3121324" cy="312132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Windows Phone 7</a:t>
            </a:r>
          </a:p>
        </p:txBody>
      </p:sp>
    </p:spTree>
    <p:extLst>
      <p:ext uri="{BB962C8B-B14F-4D97-AF65-F5344CB8AC3E}">
        <p14:creationId xmlns:p14="http://schemas.microsoft.com/office/powerpoint/2010/main" val="22999153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8151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Windows Phone 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Windows Phone 7 &amp; Metro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XAML &amp; Deklarativt UI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Databinding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Navigasjon</a:t>
            </a:r>
          </a:p>
        </p:txBody>
      </p:sp>
    </p:spTree>
    <p:extLst>
      <p:ext uri="{BB962C8B-B14F-4D97-AF65-F5344CB8AC3E}">
        <p14:creationId xmlns:p14="http://schemas.microsoft.com/office/powerpoint/2010/main" val="4153244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G Ne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042" y="2552076"/>
            <a:ext cx="177641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Spo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242" y="567701"/>
            <a:ext cx="177641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Fligh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5442" y="2550488"/>
            <a:ext cx="1776413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Mobilban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042" y="569288"/>
            <a:ext cx="1776413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Mobilt Bedriftsnet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242" y="2552076"/>
            <a:ext cx="177641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Wordfeu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5442" y="567701"/>
            <a:ext cx="1776413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042" y="4481251"/>
            <a:ext cx="1776413" cy="1776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4242" y="4481251"/>
            <a:ext cx="1776413" cy="1776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5442" y="4481251"/>
            <a:ext cx="1776413" cy="1776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3467" y="4481251"/>
            <a:ext cx="1776413" cy="17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236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36" y="351259"/>
            <a:ext cx="3346061" cy="6168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80" r="20717"/>
          <a:stretch/>
        </p:blipFill>
        <p:spPr>
          <a:xfrm>
            <a:off x="4850677" y="94570"/>
            <a:ext cx="3949831" cy="66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73684"/>
      </p:ext>
    </p:extLst>
  </p:cSld>
  <p:clrMapOvr>
    <a:masterClrMapping/>
  </p:clrMapOvr>
  <p:transition>
    <p:fade thruBlk="1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913" y="0"/>
            <a:ext cx="62055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8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65200"/>
            <a:ext cx="8893175" cy="491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5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874258" cy="307777"/>
          </a:xfrm>
        </p:spPr>
        <p:txBody>
          <a:bodyPr/>
          <a:lstStyle/>
          <a:p>
            <a:r>
              <a:rPr lang="nb-NO" dirty="0" smtClean="0"/>
              <a:t>XNA &amp; </a:t>
            </a:r>
            <a:r>
              <a:rPr lang="nb-NO" dirty="0" err="1" smtClean="0"/>
              <a:t>Silverlight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6" descr="4 av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456" y="1168400"/>
            <a:ext cx="3048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7 av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3532" y="1143000"/>
            <a:ext cx="30638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2860006" y="4795819"/>
            <a:ext cx="1884900" cy="1884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800" dirty="0" smtClean="0">
                <a:solidFill>
                  <a:schemeClr val="bg1"/>
                </a:solidFill>
              </a:rPr>
              <a:t>XNA</a:t>
            </a:r>
          </a:p>
        </p:txBody>
      </p:sp>
      <p:sp>
        <p:nvSpPr>
          <p:cNvPr id="8" name="Oval 7"/>
          <p:cNvSpPr/>
          <p:nvPr/>
        </p:nvSpPr>
        <p:spPr>
          <a:xfrm>
            <a:off x="6846407" y="4856651"/>
            <a:ext cx="1884900" cy="1884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err="1" smtClean="0">
                <a:solidFill>
                  <a:schemeClr val="bg1"/>
                </a:solidFill>
              </a:rPr>
              <a:t>Silverlight</a:t>
            </a:r>
            <a:endParaRPr lang="nb-NO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147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778278" cy="307777"/>
          </a:xfrm>
        </p:spPr>
        <p:txBody>
          <a:bodyPr/>
          <a:lstStyle/>
          <a:p>
            <a:r>
              <a:rPr lang="nb-NO" dirty="0"/>
              <a:t>Deklarativ UI </a:t>
            </a:r>
            <a:r>
              <a:rPr lang="nb-NO" dirty="0" smtClean="0"/>
              <a:t>med XAML 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8" name="Rektangel 7"/>
          <p:cNvSpPr/>
          <p:nvPr/>
        </p:nvSpPr>
        <p:spPr>
          <a:xfrm>
            <a:off x="321624" y="1298932"/>
            <a:ext cx="856837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09610"/>
                </a:solidFill>
                <a:latin typeface="Consolas"/>
              </a:rPr>
              <a:t>&lt;!--</a:t>
            </a:r>
            <a:r>
              <a:rPr lang="en-US" sz="1600" dirty="0" err="1">
                <a:solidFill>
                  <a:srgbClr val="509610"/>
                </a:solidFill>
                <a:latin typeface="Consolas"/>
              </a:rPr>
              <a:t>LayoutRoot</a:t>
            </a:r>
            <a:r>
              <a:rPr lang="en-US" sz="1600" dirty="0">
                <a:solidFill>
                  <a:srgbClr val="509610"/>
                </a:solidFill>
                <a:latin typeface="Consolas"/>
              </a:rPr>
              <a:t> is the root grid where all page content is placed--&gt;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823125"/>
                </a:solidFill>
                <a:latin typeface="Consolas"/>
              </a:rPr>
              <a:t>Grid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="LayoutRoot"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Background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="Transparent"&gt;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Grid.RowDefinitions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RowDefinition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>
                <a:solidFill>
                  <a:srgbClr val="D75028"/>
                </a:solidFill>
                <a:latin typeface="Consolas"/>
              </a:rPr>
              <a:t>Height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="Auto"/&gt;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RowDefinition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>
                <a:solidFill>
                  <a:srgbClr val="D75028"/>
                </a:solidFill>
                <a:latin typeface="Consolas"/>
              </a:rPr>
              <a:t>Height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="*"/&gt;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Grid.RowDefinitions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509610"/>
                </a:solidFill>
                <a:latin typeface="Consolas"/>
              </a:rPr>
              <a:t>&lt;!--</a:t>
            </a:r>
            <a:r>
              <a:rPr lang="en-US" sz="1600" dirty="0" err="1">
                <a:solidFill>
                  <a:srgbClr val="509610"/>
                </a:solidFill>
                <a:latin typeface="Consolas"/>
              </a:rPr>
              <a:t>TitlePanel</a:t>
            </a:r>
            <a:r>
              <a:rPr lang="en-US" sz="1600" dirty="0">
                <a:solidFill>
                  <a:srgbClr val="509610"/>
                </a:solidFill>
                <a:latin typeface="Consolas"/>
              </a:rPr>
              <a:t> contains the name of the application and page title--&gt;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823125"/>
                </a:solidFill>
                <a:latin typeface="Consolas"/>
              </a:rPr>
              <a:t>StackPanel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="TitlePanel"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D75028"/>
                </a:solidFill>
                <a:latin typeface="Consolas"/>
              </a:rPr>
              <a:t>Grid.Row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="0"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Margin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="12,17,0,28"&gt;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823125"/>
                </a:solidFill>
                <a:latin typeface="Consolas"/>
              </a:rPr>
              <a:t>TextBlock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="ApplicationTitle"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/>
            </a:r>
            <a:br>
              <a:rPr lang="en-US" sz="1600" dirty="0" smtClean="0">
                <a:solidFill>
                  <a:srgbClr val="D75028"/>
                </a:solidFill>
                <a:latin typeface="Consolas"/>
              </a:rPr>
            </a:b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>				Text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="MY APPLICATION"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/>
            </a:r>
            <a:br>
              <a:rPr lang="en-US" sz="1600" dirty="0" smtClean="0">
                <a:solidFill>
                  <a:srgbClr val="D75028"/>
                </a:solidFill>
                <a:latin typeface="Consolas"/>
              </a:rPr>
            </a:b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>				Style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="{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StaticResource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D75028"/>
                </a:solidFill>
                <a:latin typeface="Consolas"/>
              </a:rPr>
              <a:t>PhoneTextNormalStyle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}"/&gt;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823125"/>
                </a:solidFill>
                <a:latin typeface="Consolas"/>
              </a:rPr>
              <a:t>TextBlock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="PageTitle"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/>
            </a:r>
            <a:br>
              <a:rPr lang="en-US" sz="1600" dirty="0" smtClean="0">
                <a:solidFill>
                  <a:srgbClr val="D75028"/>
                </a:solidFill>
                <a:latin typeface="Consolas"/>
              </a:rPr>
            </a:b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>				Text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="page name"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Margin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="9,-7,0,0"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/>
            </a:r>
            <a:br>
              <a:rPr lang="en-US" sz="1600" dirty="0" smtClean="0">
                <a:solidFill>
                  <a:srgbClr val="D75028"/>
                </a:solidFill>
                <a:latin typeface="Consolas"/>
              </a:rPr>
            </a:br>
            <a:r>
              <a:rPr lang="en-US" sz="1600" dirty="0" smtClean="0">
                <a:solidFill>
                  <a:srgbClr val="D75028"/>
                </a:solidFill>
                <a:latin typeface="Consolas"/>
              </a:rPr>
              <a:t>				Style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="{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StaticResource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PhoneTextTitle1Style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}"/&gt;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StackPanel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509610"/>
                </a:solidFill>
                <a:latin typeface="Consolas"/>
              </a:rPr>
              <a:t>&lt;!--</a:t>
            </a:r>
            <a:r>
              <a:rPr lang="en-US" sz="1600" dirty="0" err="1">
                <a:solidFill>
                  <a:srgbClr val="509610"/>
                </a:solidFill>
                <a:latin typeface="Consolas"/>
              </a:rPr>
              <a:t>ContentPanel</a:t>
            </a:r>
            <a:r>
              <a:rPr lang="en-US" sz="1600" dirty="0">
                <a:solidFill>
                  <a:srgbClr val="509610"/>
                </a:solidFill>
                <a:latin typeface="Consolas"/>
              </a:rPr>
              <a:t> - place additional content here--&gt;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823125"/>
                </a:solidFill>
                <a:latin typeface="Consolas"/>
              </a:rPr>
              <a:t>Grid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="ContentPanel"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D75028"/>
                </a:solidFill>
                <a:latin typeface="Consolas"/>
              </a:rPr>
              <a:t>Grid.Row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="1"</a:t>
            </a:r>
            <a:r>
              <a:rPr lang="en-US" sz="1600" dirty="0">
                <a:solidFill>
                  <a:srgbClr val="D75028"/>
                </a:solidFill>
                <a:latin typeface="Consolas"/>
              </a:rPr>
              <a:t> Margin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="12,0,12,0"&gt;&lt;/</a:t>
            </a:r>
            <a:r>
              <a:rPr lang="en-US" sz="1600" dirty="0">
                <a:solidFill>
                  <a:srgbClr val="823125"/>
                </a:solidFill>
                <a:latin typeface="Consolas"/>
              </a:rPr>
              <a:t>Grid</a:t>
            </a:r>
            <a:r>
              <a:rPr lang="en-US" sz="1600" dirty="0">
                <a:solidFill>
                  <a:srgbClr val="4F76AC"/>
                </a:solidFill>
                <a:latin typeface="Consolas"/>
              </a:rPr>
              <a:t>&gt;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>
                <a:solidFill>
                  <a:srgbClr val="823125"/>
                </a:solidFill>
                <a:latin typeface="Consolas"/>
              </a:rPr>
              <a:t>Grid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412578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59359" cy="307777"/>
          </a:xfrm>
        </p:spPr>
        <p:txBody>
          <a:bodyPr/>
          <a:lstStyle/>
          <a:p>
            <a:r>
              <a:rPr lang="nb-NO" dirty="0" smtClean="0"/>
              <a:t>Visual Studio &amp; Blend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7186613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806450"/>
            <a:ext cx="7162800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3889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46714" cy="307777"/>
          </a:xfrm>
        </p:spPr>
        <p:txBody>
          <a:bodyPr/>
          <a:lstStyle/>
          <a:p>
            <a:r>
              <a:rPr lang="nb-NO" dirty="0" smtClean="0"/>
              <a:t>Databinding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400" dirty="0" smtClean="0"/>
              <a:t>Lar deg binde et GUI-element mot et dataobjekt.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400" dirty="0" smtClean="0"/>
              <a:t>Automatisk synkronisering mellom </a:t>
            </a:r>
            <a:r>
              <a:rPr lang="nb-NO" sz="2400" dirty="0" err="1" smtClean="0"/>
              <a:t>View</a:t>
            </a:r>
            <a:r>
              <a:rPr lang="nb-NO" sz="2400" dirty="0" smtClean="0"/>
              <a:t> og Model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Dersom GUI endrer seg, endrer Modellen seg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Dersom modellen endrer seg, endrer GUI seg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Slipper «</a:t>
            </a:r>
            <a:r>
              <a:rPr lang="nb-NO" sz="2000" dirty="0" err="1" smtClean="0"/>
              <a:t>boiler</a:t>
            </a:r>
            <a:r>
              <a:rPr lang="nb-NO" sz="2000" dirty="0" smtClean="0"/>
              <a:t> plate» kode for å «mappe» fra GUI-element til objekt</a:t>
            </a:r>
          </a:p>
        </p:txBody>
      </p:sp>
    </p:spTree>
    <p:extLst>
      <p:ext uri="{BB962C8B-B14F-4D97-AF65-F5344CB8AC3E}">
        <p14:creationId xmlns:p14="http://schemas.microsoft.com/office/powerpoint/2010/main" val="4873576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46714" cy="307777"/>
          </a:xfrm>
        </p:spPr>
        <p:txBody>
          <a:bodyPr/>
          <a:lstStyle/>
          <a:p>
            <a:r>
              <a:rPr lang="nb-NO" dirty="0" smtClean="0"/>
              <a:t>Databinding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Rektangel 5"/>
          <p:cNvSpPr/>
          <p:nvPr/>
        </p:nvSpPr>
        <p:spPr>
          <a:xfrm>
            <a:off x="321623" y="952421"/>
            <a:ext cx="826394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ListBox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x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: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Name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="personList"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endParaRPr lang="nb-NO" sz="1600" dirty="0" smtClean="0">
              <a:solidFill>
                <a:srgbClr val="D75028"/>
              </a:solidFill>
              <a:latin typeface="Consolas"/>
            </a:endParaRPr>
          </a:p>
          <a:p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smtClean="0">
                <a:solidFill>
                  <a:srgbClr val="D75028"/>
                </a:solidFill>
                <a:latin typeface="Consolas"/>
              </a:rPr>
              <a:t>   </a:t>
            </a:r>
            <a:r>
              <a:rPr lang="nb-NO" sz="1600" dirty="0" err="1" smtClean="0">
                <a:solidFill>
                  <a:srgbClr val="D75028"/>
                </a:solidFill>
                <a:latin typeface="Consolas"/>
              </a:rPr>
              <a:t>HorizontalAlignment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</a:t>
            </a:r>
            <a:r>
              <a:rPr lang="nb-NO" sz="1600" dirty="0" smtClean="0">
                <a:solidFill>
                  <a:srgbClr val="4F76AC"/>
                </a:solidFill>
                <a:latin typeface="Consolas"/>
              </a:rPr>
              <a:t>Stretch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"</a:t>
            </a:r>
            <a:r>
              <a:rPr lang="nb-NO" sz="1600" dirty="0" smtClean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 smtClean="0">
                <a:solidFill>
                  <a:srgbClr val="D75028"/>
                </a:solidFill>
                <a:latin typeface="Consolas"/>
              </a:rPr>
              <a:t>VerticalAlignment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="Stretch"&gt;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ListBox.ItemTemplate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DataTemplate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    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TextBlock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           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>
                <a:solidFill>
                  <a:srgbClr val="D75028"/>
                </a:solidFill>
                <a:latin typeface="Consolas"/>
              </a:rPr>
              <a:t>Text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="{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Binding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>
                <a:solidFill>
                  <a:srgbClr val="D75028"/>
                </a:solidFill>
                <a:latin typeface="Consolas"/>
              </a:rPr>
              <a:t>Path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</a:t>
            </a:r>
            <a:r>
              <a:rPr lang="nb-NO" sz="1600" dirty="0" err="1">
                <a:solidFill>
                  <a:srgbClr val="4F76AC"/>
                </a:solidFill>
                <a:latin typeface="Consolas"/>
              </a:rPr>
              <a:t>Name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}"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           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Margin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="0,12,0,12"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           </a:t>
            </a:r>
            <a:r>
              <a:rPr lang="nb-NO" sz="1600" dirty="0">
                <a:solidFill>
                  <a:srgbClr val="D75028"/>
                </a:solidFill>
                <a:latin typeface="Consolas"/>
              </a:rPr>
              <a:t> </a:t>
            </a:r>
            <a:r>
              <a:rPr lang="nb-NO" sz="1600" dirty="0" err="1">
                <a:solidFill>
                  <a:srgbClr val="D75028"/>
                </a:solidFill>
                <a:latin typeface="Consolas"/>
              </a:rPr>
              <a:t>FontSize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="36" /&gt;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DataTemplate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823125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ListBox.ItemTemplate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nb-NO" sz="1600" dirty="0">
                <a:solidFill>
                  <a:srgbClr val="4F76AC"/>
                </a:solidFill>
                <a:latin typeface="Consolas"/>
              </a:rPr>
              <a:t>&lt;/</a:t>
            </a:r>
            <a:r>
              <a:rPr lang="nb-NO" sz="1600" dirty="0" err="1">
                <a:solidFill>
                  <a:srgbClr val="823125"/>
                </a:solidFill>
                <a:latin typeface="Consolas"/>
              </a:rPr>
              <a:t>ListBox</a:t>
            </a:r>
            <a:r>
              <a:rPr lang="nb-NO" sz="1600" dirty="0">
                <a:solidFill>
                  <a:srgbClr val="4F76AC"/>
                </a:solidFill>
                <a:latin typeface="Consolas"/>
              </a:rPr>
              <a:t>&gt;</a:t>
            </a:r>
          </a:p>
        </p:txBody>
      </p:sp>
      <p:cxnSp>
        <p:nvCxnSpPr>
          <p:cNvPr id="7" name="Straight Connector 8"/>
          <p:cNvCxnSpPr/>
          <p:nvPr/>
        </p:nvCxnSpPr>
        <p:spPr>
          <a:xfrm>
            <a:off x="2202281" y="2470408"/>
            <a:ext cx="287422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 9"/>
          <p:cNvSpPr/>
          <p:nvPr/>
        </p:nvSpPr>
        <p:spPr>
          <a:xfrm>
            <a:off x="321623" y="4018618"/>
            <a:ext cx="8453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F76AC"/>
                </a:solidFill>
                <a:latin typeface="Consolas"/>
              </a:rPr>
              <a:t>private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MainPage_Loaded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RoutedEventArgs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personList.ItemsSource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LagPersoner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91" y="952421"/>
            <a:ext cx="3267659" cy="54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500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496103" cy="307777"/>
          </a:xfrm>
        </p:spPr>
        <p:txBody>
          <a:bodyPr/>
          <a:lstStyle/>
          <a:p>
            <a:r>
              <a:rPr lang="nb-NO" dirty="0" err="1" smtClean="0"/>
              <a:t>DataBinding</a:t>
            </a:r>
            <a:r>
              <a:rPr lang="nb-NO" dirty="0" smtClean="0"/>
              <a:t> og </a:t>
            </a:r>
            <a:r>
              <a:rPr lang="nb-NO" dirty="0" err="1" smtClean="0"/>
              <a:t>DataContext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Alle GUI elementer har en </a:t>
            </a:r>
            <a:r>
              <a:rPr lang="nb-NO" dirty="0" err="1" smtClean="0"/>
              <a:t>property</a:t>
            </a:r>
            <a:r>
              <a:rPr lang="nb-NO" dirty="0" smtClean="0"/>
              <a:t> som heter </a:t>
            </a:r>
            <a:r>
              <a:rPr lang="nb-NO" dirty="0" err="1" smtClean="0"/>
              <a:t>DataContext</a:t>
            </a:r>
            <a:r>
              <a:rPr lang="nb-NO" dirty="0" smtClean="0"/>
              <a:t>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Settes </a:t>
            </a:r>
            <a:r>
              <a:rPr lang="nb-NO" dirty="0" err="1" smtClean="0"/>
              <a:t>DataContext</a:t>
            </a:r>
            <a:r>
              <a:rPr lang="nb-NO" dirty="0" smtClean="0"/>
              <a:t> på et element, vil alle barn-elementer ha tilgang til samme </a:t>
            </a:r>
            <a:r>
              <a:rPr lang="nb-NO" dirty="0" err="1" smtClean="0"/>
              <a:t>DataContext</a:t>
            </a:r>
            <a:r>
              <a:rPr lang="nb-NO" dirty="0" smtClean="0"/>
              <a:t>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</a:t>
            </a:r>
            <a:r>
              <a:rPr lang="nb-NO" dirty="0" err="1" smtClean="0"/>
              <a:t>f.eks</a:t>
            </a:r>
            <a:r>
              <a:rPr lang="nb-NO" dirty="0" smtClean="0"/>
              <a:t> sette </a:t>
            </a:r>
            <a:r>
              <a:rPr lang="nb-NO" dirty="0" err="1" smtClean="0"/>
              <a:t>DataContext</a:t>
            </a:r>
            <a:r>
              <a:rPr lang="nb-NO" dirty="0" smtClean="0"/>
              <a:t> på </a:t>
            </a:r>
            <a:r>
              <a:rPr lang="nb-NO" dirty="0" err="1" smtClean="0"/>
              <a:t>root</a:t>
            </a:r>
            <a:r>
              <a:rPr lang="nb-NO" dirty="0"/>
              <a:t> </a:t>
            </a:r>
            <a:r>
              <a:rPr lang="nb-NO" dirty="0" smtClean="0"/>
              <a:t>elementet (</a:t>
            </a:r>
            <a:r>
              <a:rPr lang="nb-NO" dirty="0" err="1" smtClean="0"/>
              <a:t>UserControl</a:t>
            </a:r>
            <a:r>
              <a:rPr lang="nb-NO" dirty="0" smtClean="0"/>
              <a:t>), og så nå det fra hvilket som helst annet element på siden.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536081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WP Light"/>
        <a:ea typeface=""/>
        <a:cs typeface=""/>
      </a:majorFont>
      <a:minorFont>
        <a:latin typeface="Segoe WP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22742</TotalTime>
  <Words>2880</Words>
  <Application>Microsoft Office PowerPoint</Application>
  <PresentationFormat>On-screen Show (4:3)</PresentationFormat>
  <Paragraphs>767</Paragraphs>
  <Slides>107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17" baseType="lpstr">
      <vt:lpstr>ＭＳ Ｐゴシック</vt:lpstr>
      <vt:lpstr>Arial</vt:lpstr>
      <vt:lpstr>Calibri</vt:lpstr>
      <vt:lpstr>Consolas</vt:lpstr>
      <vt:lpstr>Georgia</vt:lpstr>
      <vt:lpstr>Segoe WP Light</vt:lpstr>
      <vt:lpstr>Segoe WP SemiLight</vt:lpstr>
      <vt:lpstr>Times New Roman</vt:lpstr>
      <vt:lpstr>BEKK Rekruttering 16-9</vt:lpstr>
      <vt:lpstr>Office Theme</vt:lpstr>
      <vt:lpstr>Introduksjonskurs .NET</vt:lpstr>
      <vt:lpstr>Agenda</vt:lpstr>
      <vt:lpstr>PowerPoint Presentation</vt:lpstr>
      <vt:lpstr>PowerPoint Presentation</vt:lpstr>
      <vt:lpstr>Fra kode til kjørende program</vt:lpstr>
      <vt:lpstr>C# &amp; .NET til mange plattformer</vt:lpstr>
      <vt:lpstr>PowerPoint Presentation</vt:lpstr>
      <vt:lpstr>Deklarere en klasse</vt:lpstr>
      <vt:lpstr>Metoder</vt:lpstr>
      <vt:lpstr>Properties</vt:lpstr>
      <vt:lpstr>Properties</vt:lpstr>
      <vt:lpstr>ToString</vt:lpstr>
      <vt:lpstr>PowerPoint Presentation</vt:lpstr>
      <vt:lpstr>PowerPoint Presentation</vt:lpstr>
      <vt:lpstr>Delegater</vt:lpstr>
      <vt:lpstr>Events</vt:lpstr>
      <vt:lpstr>PowerPoint Presentation</vt:lpstr>
      <vt:lpstr>PowerPoint Presentation</vt:lpstr>
      <vt:lpstr>Spørringer før LINQ</vt:lpstr>
      <vt:lpstr>Spørringer med LINQ</vt:lpstr>
      <vt:lpstr>From, Select &amp; Group</vt:lpstr>
      <vt:lpstr>Where &amp; Orderby</vt:lpstr>
      <vt:lpstr>PowerPoint Presentation</vt:lpstr>
      <vt:lpstr>PowerPoint Presentation</vt:lpstr>
      <vt:lpstr>Extension-Metoder</vt:lpstr>
      <vt:lpstr>Spørreoperatorer</vt:lpstr>
      <vt:lpstr>Lambda-uttrykk</vt:lpstr>
      <vt:lpstr>Lambda-Uttrykk</vt:lpstr>
      <vt:lpstr>Lambda-Uttrykk &amp; Extension-Metoder</vt:lpstr>
      <vt:lpstr>PowerPoint Presentation</vt:lpstr>
      <vt:lpstr>PowerPoint Presentation</vt:lpstr>
      <vt:lpstr>Agenda ASP.NET MVC</vt:lpstr>
      <vt:lpstr>PowerPoint Presentation</vt:lpstr>
      <vt:lpstr>To modeller for web applikasjoner</vt:lpstr>
      <vt:lpstr>PowerPoint Presentation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PowerPoint Presentation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 Presentation</vt:lpstr>
      <vt:lpstr>PowerPoint Presentation</vt:lpstr>
      <vt:lpstr>PowerPoint Presentation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Compact Edition</vt:lpstr>
      <vt:lpstr>Entity Framework</vt:lpstr>
      <vt:lpstr>Entity Framework</vt:lpstr>
      <vt:lpstr>Entity Framework</vt:lpstr>
      <vt:lpstr>Entity Framework</vt:lpstr>
      <vt:lpstr>Entity Framework</vt:lpstr>
      <vt:lpstr>PowerPoint Presentation</vt:lpstr>
      <vt:lpstr>PowerPoint Presentation</vt:lpstr>
      <vt:lpstr>PowerPoint Presentation</vt:lpstr>
      <vt:lpstr>Enkle REST tjenester og Web API</vt:lpstr>
      <vt:lpstr>PowerPoint Presentation</vt:lpstr>
      <vt:lpstr>En request i ASP.NET MVC</vt:lpstr>
      <vt:lpstr>PowerPoint Presentation</vt:lpstr>
      <vt:lpstr>Agenda Windows Phone 7</vt:lpstr>
      <vt:lpstr>PowerPoint Presentation</vt:lpstr>
      <vt:lpstr>PowerPoint Presentation</vt:lpstr>
      <vt:lpstr>PowerPoint Presentation</vt:lpstr>
      <vt:lpstr>PowerPoint Presentation</vt:lpstr>
      <vt:lpstr>XNA &amp; Silverlight</vt:lpstr>
      <vt:lpstr>Deklarativ UI med XAML </vt:lpstr>
      <vt:lpstr>Visual Studio &amp; Blend</vt:lpstr>
      <vt:lpstr>Databinding</vt:lpstr>
      <vt:lpstr>Databinding</vt:lpstr>
      <vt:lpstr>DataBinding og DataContext</vt:lpstr>
      <vt:lpstr>PowerPoint Presentation</vt:lpstr>
      <vt:lpstr>PowerPoint Presentation</vt:lpstr>
      <vt:lpstr>REST</vt:lpstr>
      <vt:lpstr>Navigasjon</vt:lpstr>
      <vt:lpstr>Navigasjon</vt:lpstr>
      <vt:lpstr>PowerPoint Presentation</vt:lpstr>
      <vt:lpstr>PowerPoint Presentation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Skjelbek</cp:lastModifiedBy>
  <cp:revision>974</cp:revision>
  <dcterms:created xsi:type="dcterms:W3CDTF">2011-08-04T16:58:46Z</dcterms:created>
  <dcterms:modified xsi:type="dcterms:W3CDTF">2015-06-29T08:23:09Z</dcterms:modified>
</cp:coreProperties>
</file>